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59" r:id="rId1"/>
    <p:sldMasterId id="2147483699" r:id="rId2"/>
  </p:sldMasterIdLst>
  <p:notesMasterIdLst>
    <p:notesMasterId r:id="rId12"/>
  </p:notesMasterIdLst>
  <p:handoutMasterIdLst>
    <p:handoutMasterId r:id="rId13"/>
  </p:handoutMasterIdLst>
  <p:sldIdLst>
    <p:sldId id="309" r:id="rId3"/>
    <p:sldId id="344" r:id="rId4"/>
    <p:sldId id="342" r:id="rId5"/>
    <p:sldId id="345" r:id="rId6"/>
    <p:sldId id="348" r:id="rId7"/>
    <p:sldId id="346" r:id="rId8"/>
    <p:sldId id="347" r:id="rId9"/>
    <p:sldId id="349" r:id="rId10"/>
    <p:sldId id="350" r:id="rId11"/>
  </p:sldIdLst>
  <p:sldSz cx="12192000" cy="6858000"/>
  <p:notesSz cx="9928225" cy="6797675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CC"/>
    <a:srgbClr val="FFD800"/>
    <a:srgbClr val="E7EBF0"/>
    <a:srgbClr val="005F50"/>
    <a:srgbClr val="707070"/>
    <a:srgbClr val="006F5F"/>
    <a:srgbClr val="003E2F"/>
    <a:srgbClr val="E4B402"/>
    <a:srgbClr val="009EE3"/>
    <a:srgbClr val="51A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68" autoAdjust="0"/>
    <p:restoredTop sz="97526" autoAdjust="0"/>
  </p:normalViewPr>
  <p:slideViewPr>
    <p:cSldViewPr snapToGrid="0">
      <p:cViewPr varScale="1">
        <p:scale>
          <a:sx n="115" d="100"/>
          <a:sy n="115" d="100"/>
        </p:scale>
        <p:origin x="852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-2430" y="-96"/>
      </p:cViewPr>
      <p:guideLst>
        <p:guide orient="horz" pos="2142"/>
        <p:guide pos="312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3314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2594" y="0"/>
            <a:ext cx="4303314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3A9E21-4981-413F-9BAB-A1BE42E0A624}" type="datetimeFigureOut">
              <a:rPr lang="de-DE" smtClean="0"/>
              <a:t>17.02.2026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6457410"/>
            <a:ext cx="4303314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2594" y="6457410"/>
            <a:ext cx="4303314" cy="3402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1872BD-D2C1-4FAA-A740-0001980793A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77617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3314" cy="340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53" tIns="46077" rIns="92153" bIns="46077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622594" y="0"/>
            <a:ext cx="4303314" cy="340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53" tIns="46077" rIns="92153" bIns="46077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698750" y="509588"/>
            <a:ext cx="4530725" cy="2549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8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2360" y="3228190"/>
            <a:ext cx="7943508" cy="3059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53" tIns="46077" rIns="92153" bIns="460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88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56379"/>
            <a:ext cx="4303314" cy="340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53" tIns="46077" rIns="92153" bIns="46077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22594" y="6456379"/>
            <a:ext cx="4303314" cy="340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53" tIns="46077" rIns="92153" bIns="46077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EB2B633-7BEC-49A7-B3BF-92E0C7E450E6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169686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B2B633-7BEC-49A7-B3BF-92E0C7E450E6}" type="slidenum">
              <a:rPr lang="de-DE" altLang="de-DE" smtClean="0"/>
              <a:pPr/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93196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egm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platzhalter 25"/>
          <p:cNvSpPr>
            <a:spLocks noGrp="1"/>
          </p:cNvSpPr>
          <p:nvPr>
            <p:ph type="title"/>
          </p:nvPr>
        </p:nvSpPr>
        <p:spPr>
          <a:xfrm>
            <a:off x="2387600" y="266700"/>
            <a:ext cx="9504363" cy="8937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b="1">
                <a:solidFill>
                  <a:schemeClr val="bg1"/>
                </a:solidFill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34963" y="1776095"/>
            <a:ext cx="11557000" cy="4489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2420938"/>
            <a:ext cx="12192000" cy="4096740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626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1">
          <p15:clr>
            <a:srgbClr val="9FCC3B"/>
          </p15:clr>
        </p15:guide>
        <p15:guide id="2" orient="horz" pos="210">
          <p15:clr>
            <a:srgbClr val="9FCC3B"/>
          </p15:clr>
        </p15:guide>
        <p15:guide id="6" pos="211">
          <p15:clr>
            <a:srgbClr val="9FCC3B"/>
          </p15:clr>
        </p15:guide>
        <p15:guide id="7" orient="horz" pos="1162">
          <p15:clr>
            <a:srgbClr val="000000"/>
          </p15:clr>
        </p15:guide>
        <p15:guide id="8" orient="horz" pos="1525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blen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3"/>
          <p:cNvSpPr>
            <a:spLocks noGrp="1"/>
          </p:cNvSpPr>
          <p:nvPr>
            <p:ph type="title" hasCustomPrompt="1"/>
          </p:nvPr>
        </p:nvSpPr>
        <p:spPr>
          <a:xfrm>
            <a:off x="1343025" y="152400"/>
            <a:ext cx="10656888" cy="4683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92088" y="908050"/>
            <a:ext cx="11807825" cy="4683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2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192088" y="1376363"/>
            <a:ext cx="3779837" cy="1907857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18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92088" y="3497580"/>
            <a:ext cx="3779837" cy="284765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4" name="Bildplatzhalter 2"/>
          <p:cNvSpPr>
            <a:spLocks noGrp="1"/>
          </p:cNvSpPr>
          <p:nvPr>
            <p:ph type="pic" sz="quarter" idx="18"/>
          </p:nvPr>
        </p:nvSpPr>
        <p:spPr>
          <a:xfrm>
            <a:off x="4151784" y="1376363"/>
            <a:ext cx="3852391" cy="1907857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21" name="Textplatzhalter 7"/>
          <p:cNvSpPr>
            <a:spLocks noGrp="1"/>
          </p:cNvSpPr>
          <p:nvPr>
            <p:ph type="body" sz="quarter" idx="16" hasCustomPrompt="1"/>
          </p:nvPr>
        </p:nvSpPr>
        <p:spPr>
          <a:xfrm>
            <a:off x="4151313" y="3497580"/>
            <a:ext cx="3852862" cy="284765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5" name="Bildplatzhalter 2"/>
          <p:cNvSpPr>
            <a:spLocks noGrp="1"/>
          </p:cNvSpPr>
          <p:nvPr>
            <p:ph type="pic" sz="quarter" idx="19"/>
          </p:nvPr>
        </p:nvSpPr>
        <p:spPr>
          <a:xfrm>
            <a:off x="8184232" y="1376363"/>
            <a:ext cx="3815681" cy="1907857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22" name="Textplatzhalter 7"/>
          <p:cNvSpPr>
            <a:spLocks noGrp="1"/>
          </p:cNvSpPr>
          <p:nvPr>
            <p:ph type="body" sz="quarter" idx="17" hasCustomPrompt="1"/>
          </p:nvPr>
        </p:nvSpPr>
        <p:spPr>
          <a:xfrm>
            <a:off x="8183563" y="3497580"/>
            <a:ext cx="3816350" cy="284765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2661223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pos="5042" userDrawn="1">
          <p15:clr>
            <a:srgbClr val="5ACBF0"/>
          </p15:clr>
        </p15:guide>
        <p15:guide id="1" pos="2502" userDrawn="1">
          <p15:clr>
            <a:srgbClr val="5ACBF0"/>
          </p15:clr>
        </p15:guide>
        <p15:guide id="2" pos="2615" userDrawn="1">
          <p15:clr>
            <a:srgbClr val="5ACBF0"/>
          </p15:clr>
        </p15:guide>
        <p15:guide id="3" orient="horz" pos="867" userDrawn="1">
          <p15:clr>
            <a:srgbClr val="5ACBF0"/>
          </p15:clr>
        </p15:guide>
        <p15:guide id="4" orient="horz" pos="754" userDrawn="1">
          <p15:clr>
            <a:srgbClr val="5ACBF0"/>
          </p15:clr>
        </p15:guide>
        <p15:guide id="5" pos="5155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delsbe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platzhalter 25"/>
          <p:cNvSpPr>
            <a:spLocks noGrp="1"/>
          </p:cNvSpPr>
          <p:nvPr>
            <p:ph type="title"/>
          </p:nvPr>
        </p:nvSpPr>
        <p:spPr>
          <a:xfrm>
            <a:off x="2387600" y="266700"/>
            <a:ext cx="9504362" cy="8937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b="1">
                <a:solidFill>
                  <a:schemeClr val="bg1"/>
                </a:solidFill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34963" y="1776095"/>
            <a:ext cx="11557000" cy="4489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2420938"/>
            <a:ext cx="2711450" cy="2440622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" name="Bildplatzhalter 2"/>
          <p:cNvSpPr>
            <a:spLocks noGrp="1"/>
          </p:cNvSpPr>
          <p:nvPr>
            <p:ph type="pic" sz="quarter" idx="14"/>
          </p:nvPr>
        </p:nvSpPr>
        <p:spPr>
          <a:xfrm>
            <a:off x="2711450" y="2420938"/>
            <a:ext cx="5225098" cy="2440622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6" name="Bildplatzhalter 2"/>
          <p:cNvSpPr>
            <a:spLocks noGrp="1"/>
          </p:cNvSpPr>
          <p:nvPr>
            <p:ph type="pic" sz="quarter" idx="15"/>
          </p:nvPr>
        </p:nvSpPr>
        <p:spPr>
          <a:xfrm>
            <a:off x="7940040" y="2420938"/>
            <a:ext cx="4251960" cy="2440622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9" name="Bildplatzhalter 4"/>
          <p:cNvSpPr>
            <a:spLocks noGrp="1"/>
          </p:cNvSpPr>
          <p:nvPr>
            <p:ph type="pic" sz="quarter" idx="16" hasCustomPrompt="1"/>
          </p:nvPr>
        </p:nvSpPr>
        <p:spPr>
          <a:xfrm>
            <a:off x="334963" y="5200968"/>
            <a:ext cx="1404937" cy="9998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Logo</a:t>
            </a: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2387601" y="5139267"/>
            <a:ext cx="9504362" cy="106150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47955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orient="horz" pos="3067" userDrawn="1">
          <p15:clr>
            <a:srgbClr val="5ACBF0"/>
          </p15:clr>
        </p15:guide>
        <p15:guide id="1" orient="horz" pos="731">
          <p15:clr>
            <a:srgbClr val="9FCC3B"/>
          </p15:clr>
        </p15:guide>
        <p15:guide id="2" orient="horz" pos="210">
          <p15:clr>
            <a:srgbClr val="9FCC3B"/>
          </p15:clr>
        </p15:guide>
        <p15:guide id="6" pos="211">
          <p15:clr>
            <a:srgbClr val="9FCC3B"/>
          </p15:clr>
        </p15:guide>
        <p15:guide id="7" orient="horz" pos="1162">
          <p15:clr>
            <a:srgbClr val="000000"/>
          </p15:clr>
        </p15:guide>
        <p15:guide id="8" orient="horz" pos="1525">
          <p15:clr>
            <a:srgbClr val="5ACBF0"/>
          </p15:clr>
        </p15:guide>
        <p15:guide id="9" orient="horz" pos="3271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lö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platzhalter 25"/>
          <p:cNvSpPr>
            <a:spLocks noGrp="1"/>
          </p:cNvSpPr>
          <p:nvPr>
            <p:ph type="title"/>
          </p:nvPr>
        </p:nvSpPr>
        <p:spPr>
          <a:xfrm>
            <a:off x="2387600" y="266700"/>
            <a:ext cx="9504362" cy="8937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b="1">
                <a:solidFill>
                  <a:schemeClr val="bg1"/>
                </a:solidFill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1" hasCustomPrompt="1"/>
          </p:nvPr>
        </p:nvSpPr>
        <p:spPr>
          <a:xfrm>
            <a:off x="334963" y="1844675"/>
            <a:ext cx="1404937" cy="138112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Logo</a:t>
            </a:r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2711449" y="1775461"/>
            <a:ext cx="9180513" cy="51816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Bildplatzhalter 2"/>
          <p:cNvSpPr>
            <a:spLocks noGrp="1"/>
          </p:cNvSpPr>
          <p:nvPr>
            <p:ph type="pic" sz="quarter" idx="10"/>
          </p:nvPr>
        </p:nvSpPr>
        <p:spPr>
          <a:xfrm>
            <a:off x="2711450" y="2420938"/>
            <a:ext cx="9480550" cy="4096740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2815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1">
          <p15:clr>
            <a:srgbClr val="9FCC3B"/>
          </p15:clr>
        </p15:guide>
        <p15:guide id="2" orient="horz" pos="210">
          <p15:clr>
            <a:srgbClr val="9FCC3B"/>
          </p15:clr>
        </p15:guide>
        <p15:guide id="6" pos="211">
          <p15:clr>
            <a:srgbClr val="9FCC3B"/>
          </p15:clr>
        </p15:guide>
        <p15:guide id="7" orient="horz" pos="1162">
          <p15:clr>
            <a:srgbClr val="000000"/>
          </p15:clr>
        </p15:guide>
        <p15:guide id="8" orient="horz" pos="1525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ßbe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platzhalter 25"/>
          <p:cNvSpPr>
            <a:spLocks noGrp="1"/>
          </p:cNvSpPr>
          <p:nvPr>
            <p:ph type="title"/>
          </p:nvPr>
        </p:nvSpPr>
        <p:spPr>
          <a:xfrm>
            <a:off x="2387600" y="266700"/>
            <a:ext cx="9504363" cy="8937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b="1">
                <a:solidFill>
                  <a:schemeClr val="bg1"/>
                </a:solidFill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1484313"/>
            <a:ext cx="3169920" cy="3186747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0"/>
          </p:nvPr>
        </p:nvSpPr>
        <p:spPr>
          <a:xfrm>
            <a:off x="3177540" y="1484313"/>
            <a:ext cx="4930140" cy="3186747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2"/>
          <p:cNvSpPr>
            <a:spLocks noGrp="1"/>
          </p:cNvSpPr>
          <p:nvPr>
            <p:ph type="pic" sz="quarter" idx="15"/>
          </p:nvPr>
        </p:nvSpPr>
        <p:spPr>
          <a:xfrm>
            <a:off x="8115300" y="1484313"/>
            <a:ext cx="4076700" cy="3186747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34963" y="4938395"/>
            <a:ext cx="11557000" cy="126238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399534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pos="3749" userDrawn="1">
          <p15:clr>
            <a:srgbClr val="5ACBF0"/>
          </p15:clr>
        </p15:guide>
        <p15:guide id="1" orient="horz" pos="731">
          <p15:clr>
            <a:srgbClr val="9FCC3B"/>
          </p15:clr>
        </p15:guide>
        <p15:guide id="2" orient="horz" pos="210">
          <p15:clr>
            <a:srgbClr val="9FCC3B"/>
          </p15:clr>
        </p15:guide>
        <p15:guide id="6" pos="211">
          <p15:clr>
            <a:srgbClr val="9FCC3B"/>
          </p15:clr>
        </p15:guide>
        <p15:guide id="7" orient="horz" pos="935" userDrawn="1">
          <p15:clr>
            <a:srgbClr val="000000"/>
          </p15:clr>
        </p15:guide>
        <p15:guide id="8" orient="horz" pos="1525">
          <p15:clr>
            <a:srgbClr val="5ACBF0"/>
          </p15:clr>
        </p15:guide>
        <p15:guide id="9" pos="3931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ichenh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3"/>
          <p:cNvSpPr>
            <a:spLocks noGrp="1"/>
          </p:cNvSpPr>
          <p:nvPr>
            <p:ph type="title" hasCustomPrompt="1"/>
          </p:nvPr>
        </p:nvSpPr>
        <p:spPr>
          <a:xfrm>
            <a:off x="1343025" y="152400"/>
            <a:ext cx="10656888" cy="4683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92088" y="908050"/>
            <a:ext cx="11807825" cy="9283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92088" y="1996440"/>
            <a:ext cx="11807825" cy="434879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333981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u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3"/>
          <p:cNvSpPr>
            <a:spLocks noGrp="1"/>
          </p:cNvSpPr>
          <p:nvPr>
            <p:ph type="title" hasCustomPrompt="1"/>
          </p:nvPr>
        </p:nvSpPr>
        <p:spPr>
          <a:xfrm>
            <a:off x="1343025" y="152400"/>
            <a:ext cx="10656888" cy="4683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92088" y="908050"/>
            <a:ext cx="11807825" cy="9283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5" name="Bildplatzhalter 2"/>
          <p:cNvSpPr>
            <a:spLocks noGrp="1"/>
          </p:cNvSpPr>
          <p:nvPr>
            <p:ph type="pic" sz="quarter" idx="10"/>
          </p:nvPr>
        </p:nvSpPr>
        <p:spPr>
          <a:xfrm>
            <a:off x="192089" y="2060575"/>
            <a:ext cx="5795962" cy="4284663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03950" y="2060574"/>
            <a:ext cx="5795963" cy="42846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94367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72" userDrawn="1">
          <p15:clr>
            <a:srgbClr val="5ACBF0"/>
          </p15:clr>
        </p15:guide>
        <p15:guide id="2" pos="3908" userDrawn="1">
          <p15:clr>
            <a:srgbClr val="5ACBF0"/>
          </p15:clr>
        </p15:guide>
        <p15:guide id="3" orient="horz" pos="1298" userDrawn="1">
          <p15:clr>
            <a:srgbClr val="5ACBF0"/>
          </p15:clr>
        </p15:guide>
        <p15:guide id="4" orient="horz" pos="1162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sie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3"/>
          <p:cNvSpPr>
            <a:spLocks noGrp="1"/>
          </p:cNvSpPr>
          <p:nvPr>
            <p:ph type="title" hasCustomPrompt="1"/>
          </p:nvPr>
        </p:nvSpPr>
        <p:spPr>
          <a:xfrm>
            <a:off x="1343025" y="152400"/>
            <a:ext cx="10656888" cy="4683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92088" y="908050"/>
            <a:ext cx="11807825" cy="9283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5" name="Bildplatzhalter 2"/>
          <p:cNvSpPr>
            <a:spLocks noGrp="1"/>
          </p:cNvSpPr>
          <p:nvPr>
            <p:ph type="pic" sz="quarter" idx="10"/>
          </p:nvPr>
        </p:nvSpPr>
        <p:spPr>
          <a:xfrm>
            <a:off x="192089" y="2060575"/>
            <a:ext cx="5795962" cy="2366645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192088" y="4618672"/>
            <a:ext cx="5795962" cy="172656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Bildplatzhalter 2"/>
          <p:cNvSpPr>
            <a:spLocks noGrp="1"/>
          </p:cNvSpPr>
          <p:nvPr>
            <p:ph type="pic" sz="quarter" idx="15"/>
          </p:nvPr>
        </p:nvSpPr>
        <p:spPr>
          <a:xfrm>
            <a:off x="6203951" y="2060575"/>
            <a:ext cx="5795962" cy="2366645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203950" y="4618672"/>
            <a:ext cx="5795962" cy="172656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</p:spTree>
    <p:extLst>
      <p:ext uri="{BB962C8B-B14F-4D97-AF65-F5344CB8AC3E}">
        <p14:creationId xmlns:p14="http://schemas.microsoft.com/office/powerpoint/2010/main" val="5824327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72">
          <p15:clr>
            <a:srgbClr val="5ACBF0"/>
          </p15:clr>
        </p15:guide>
        <p15:guide id="2" pos="3908">
          <p15:clr>
            <a:srgbClr val="5ACBF0"/>
          </p15:clr>
        </p15:guide>
        <p15:guide id="3" orient="horz" pos="1298">
          <p15:clr>
            <a:srgbClr val="5ACBF0"/>
          </p15:clr>
        </p15:guide>
        <p15:guide id="4" orient="horz" pos="1162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benste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3"/>
          <p:cNvSpPr>
            <a:spLocks noGrp="1"/>
          </p:cNvSpPr>
          <p:nvPr>
            <p:ph type="title" hasCustomPrompt="1"/>
          </p:nvPr>
        </p:nvSpPr>
        <p:spPr>
          <a:xfrm>
            <a:off x="1343025" y="152400"/>
            <a:ext cx="10656888" cy="4683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92088" y="908050"/>
            <a:ext cx="11807825" cy="9283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5" name="Bildplatzhalter 2"/>
          <p:cNvSpPr>
            <a:spLocks noGrp="1"/>
          </p:cNvSpPr>
          <p:nvPr>
            <p:ph type="pic" sz="quarter" idx="10"/>
          </p:nvPr>
        </p:nvSpPr>
        <p:spPr>
          <a:xfrm>
            <a:off x="192089" y="2060575"/>
            <a:ext cx="3708399" cy="4284663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11" name="Textplatzhalt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116387" y="2060574"/>
            <a:ext cx="7883525" cy="42846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93849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57" userDrawn="1">
          <p15:clr>
            <a:srgbClr val="5ACBF0"/>
          </p15:clr>
        </p15:guide>
        <p15:guide id="2" pos="2593" userDrawn="1">
          <p15:clr>
            <a:srgbClr val="5ACBF0"/>
          </p15:clr>
        </p15:guide>
        <p15:guide id="3" orient="horz" pos="1298">
          <p15:clr>
            <a:srgbClr val="5ACBF0"/>
          </p15:clr>
        </p15:guide>
        <p15:guide id="4" orient="horz" pos="1162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rfenschl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1343025" y="152400"/>
            <a:ext cx="10656888" cy="4683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2" hasCustomPrompt="1"/>
          </p:nvPr>
        </p:nvSpPr>
        <p:spPr>
          <a:xfrm>
            <a:off x="192088" y="908050"/>
            <a:ext cx="790576" cy="9283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de-DE" dirty="0"/>
              <a:t>Logo</a:t>
            </a:r>
          </a:p>
        </p:txBody>
      </p:sp>
      <p:sp>
        <p:nvSpPr>
          <p:cNvPr id="12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58925" y="908050"/>
            <a:ext cx="10440988" cy="9283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1558925" y="1996440"/>
            <a:ext cx="10440988" cy="434879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00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72985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0"/>
            <a:ext cx="12192000" cy="15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>
            <a:off x="2061369" y="333375"/>
            <a:ext cx="0" cy="82708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>
            <a:off x="0" y="6525344"/>
            <a:ext cx="12192000" cy="1"/>
          </a:xfrm>
          <a:prstGeom prst="line">
            <a:avLst/>
          </a:prstGeom>
          <a:ln w="12700">
            <a:solidFill>
              <a:schemeClr val="tx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4"/>
          <p:cNvSpPr txBox="1">
            <a:spLocks noChangeArrowheads="1"/>
          </p:cNvSpPr>
          <p:nvPr userDrawn="1"/>
        </p:nvSpPr>
        <p:spPr bwMode="auto">
          <a:xfrm>
            <a:off x="192089" y="6525345"/>
            <a:ext cx="5759896" cy="3342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800" kern="1200" dirty="0" smtClean="0">
                <a:solidFill>
                  <a:schemeClr val="tx1"/>
                </a:solidFill>
                <a:latin typeface="InfoDispRegular-Roman" pitchFamily="2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de-DE" sz="1400" dirty="0">
                <a:latin typeface="Roboto" panose="02000000000000000000" pitchFamily="2" charset="0"/>
                <a:ea typeface="Roboto" panose="02000000000000000000" pitchFamily="2" charset="0"/>
              </a:rPr>
              <a:t>Chemnitz</a:t>
            </a:r>
            <a:r>
              <a:rPr lang="de-DE" sz="1400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Arial" charset="0"/>
              </a:rPr>
              <a:t> </a:t>
            </a:r>
            <a:r>
              <a:rPr lang="de-DE" sz="1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Arial" charset="0"/>
              </a:rPr>
              <a:t>∙ 05</a:t>
            </a:r>
            <a:r>
              <a:rPr lang="de-DE" sz="1400">
                <a:latin typeface="Roboto" panose="02000000000000000000" pitchFamily="2" charset="0"/>
                <a:ea typeface="Roboto" panose="02000000000000000000" pitchFamily="2" charset="0"/>
              </a:rPr>
              <a:t>. November</a:t>
            </a:r>
            <a:r>
              <a:rPr lang="de-DE" sz="1400" baseline="0">
                <a:latin typeface="Roboto" panose="02000000000000000000" pitchFamily="2" charset="0"/>
                <a:ea typeface="Roboto" panose="02000000000000000000" pitchFamily="2" charset="0"/>
              </a:rPr>
              <a:t> 2025</a:t>
            </a:r>
            <a:r>
              <a:rPr lang="de-DE" sz="1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Arial" charset="0"/>
              </a:rPr>
              <a:t> ∙ Softwareengineering WS25/26 </a:t>
            </a:r>
            <a:endParaRPr lang="de-DE" sz="1400" kern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Arial" charset="0"/>
            </a:endParaRPr>
          </a:p>
        </p:txBody>
      </p:sp>
      <p:sp>
        <p:nvSpPr>
          <p:cNvPr id="18" name="Rectangle 5"/>
          <p:cNvSpPr txBox="1">
            <a:spLocks noChangeArrowheads="1"/>
          </p:cNvSpPr>
          <p:nvPr userDrawn="1"/>
        </p:nvSpPr>
        <p:spPr bwMode="auto">
          <a:xfrm>
            <a:off x="8252460" y="6525345"/>
            <a:ext cx="3747453" cy="3342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InfoDispRegular-Roman" pitchFamily="2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de-DE" sz="1400" dirty="0">
                <a:latin typeface="Roboto" panose="02000000000000000000" pitchFamily="2" charset="0"/>
                <a:ea typeface="Roboto" panose="02000000000000000000" pitchFamily="2" charset="0"/>
              </a:rPr>
              <a:t>www.tu-chemnitz.de</a:t>
            </a:r>
          </a:p>
        </p:txBody>
      </p:sp>
      <p:pic>
        <p:nvPicPr>
          <p:cNvPr id="3" name="Grafik 2" title="Logo der TU Chemnitz mit Bezug zur Kulturhauptstadt 202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33375"/>
            <a:ext cx="1388034" cy="8270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53" r:id="rId2"/>
    <p:sldLayoutId id="2147483751" r:id="rId3"/>
    <p:sldLayoutId id="2147483752" r:id="rId4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11">
          <p15:clr>
            <a:srgbClr val="000000"/>
          </p15:clr>
        </p15:guide>
        <p15:guide id="2" orient="horz" pos="210">
          <p15:clr>
            <a:srgbClr val="9FCC3B"/>
          </p15:clr>
        </p15:guide>
        <p15:guide id="3" orient="horz" pos="731">
          <p15:clr>
            <a:srgbClr val="9FCC3B"/>
          </p15:clr>
        </p15:guide>
        <p15:guide id="4" pos="1300" userDrawn="1">
          <p15:clr>
            <a:srgbClr val="9FCC3B"/>
          </p15:clr>
        </p15:guide>
        <p15:guide id="5" pos="1096" userDrawn="1">
          <p15:clr>
            <a:srgbClr val="9FCC3B"/>
          </p15:clr>
        </p15:guide>
        <p15:guide id="6" pos="1504" userDrawn="1">
          <p15:clr>
            <a:srgbClr val="9FCC3B"/>
          </p15:clr>
        </p15:guide>
        <p15:guide id="7" pos="7491">
          <p15:clr>
            <a:srgbClr val="000000"/>
          </p15:clr>
        </p15:guide>
        <p15:guide id="8" orient="horz" pos="3906">
          <p15:clr>
            <a:srgbClr val="000000"/>
          </p15:clr>
        </p15:guide>
        <p15:guide id="9" orient="horz" pos="1162">
          <p15:clr>
            <a:srgbClr val="0000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274"/>
            <a:ext cx="12192000" cy="7647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" name="Gerader Verbinder 1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>
            <a:off x="1166868" y="152713"/>
            <a:ext cx="0" cy="46800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>
            <a:off x="0" y="6525344"/>
            <a:ext cx="12192000" cy="0"/>
          </a:xfrm>
          <a:prstGeom prst="line">
            <a:avLst/>
          </a:prstGeom>
          <a:ln w="12700">
            <a:solidFill>
              <a:schemeClr val="tx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5"/>
          <p:cNvSpPr txBox="1">
            <a:spLocks noChangeArrowheads="1"/>
          </p:cNvSpPr>
          <p:nvPr userDrawn="1"/>
        </p:nvSpPr>
        <p:spPr bwMode="auto">
          <a:xfrm>
            <a:off x="8252460" y="6525345"/>
            <a:ext cx="3747453" cy="3342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InfoDispRegular-Roman" pitchFamily="2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de-DE" sz="1400" dirty="0">
                <a:latin typeface="Roboto" panose="02000000000000000000" pitchFamily="2" charset="0"/>
                <a:ea typeface="Roboto" panose="02000000000000000000" pitchFamily="2" charset="0"/>
              </a:rPr>
              <a:t>www.tu-chemnitz.de</a:t>
            </a:r>
          </a:p>
        </p:txBody>
      </p:sp>
      <p:sp>
        <p:nvSpPr>
          <p:cNvPr id="34" name="Fußzeilenplatzhalter 4"/>
          <p:cNvSpPr txBox="1">
            <a:spLocks/>
          </p:cNvSpPr>
          <p:nvPr userDrawn="1"/>
        </p:nvSpPr>
        <p:spPr>
          <a:xfrm>
            <a:off x="4655840" y="6526933"/>
            <a:ext cx="5593060" cy="332656"/>
          </a:xfrm>
          <a:prstGeom prst="rect">
            <a:avLst/>
          </a:prstGeom>
        </p:spPr>
        <p:txBody>
          <a:bodyPr lIns="0" tIns="0" rIns="0" bIns="0" anchor="ctr" anchorCtr="0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 dirty="0" smtClean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al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fld id="{72C5D026-0A5E-414E-BDD7-AEAAC7E56A8F}" type="slidenum">
              <a:rPr lang="de-DE" sz="1400" smtClean="0">
                <a:latin typeface="Roboto" panose="02000000000000000000" pitchFamily="2" charset="0"/>
                <a:ea typeface="Roboto" panose="02000000000000000000" pitchFamily="2" charset="0"/>
              </a:rPr>
              <a:pPr algn="ctr">
                <a:defRPr/>
              </a:pPr>
              <a:t>‹Nr.›</a:t>
            </a:fld>
            <a:endParaRPr lang="de-DE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Rectangle 4"/>
          <p:cNvSpPr txBox="1">
            <a:spLocks noChangeArrowheads="1"/>
          </p:cNvSpPr>
          <p:nvPr userDrawn="1"/>
        </p:nvSpPr>
        <p:spPr bwMode="auto">
          <a:xfrm>
            <a:off x="192089" y="6525345"/>
            <a:ext cx="5759896" cy="3342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800" kern="1200" dirty="0" smtClean="0">
                <a:solidFill>
                  <a:schemeClr val="tx1"/>
                </a:solidFill>
                <a:latin typeface="InfoDispRegular-Roman" pitchFamily="2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de-DE" sz="1400">
                <a:latin typeface="Roboto" panose="02000000000000000000" pitchFamily="2" charset="0"/>
                <a:ea typeface="Roboto" panose="02000000000000000000" pitchFamily="2" charset="0"/>
              </a:rPr>
              <a:t>Chemnitz</a:t>
            </a:r>
            <a:r>
              <a:rPr lang="de-DE" sz="1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Arial" charset="0"/>
              </a:rPr>
              <a:t> ∙ 05</a:t>
            </a:r>
            <a:r>
              <a:rPr lang="de-DE" sz="1400">
                <a:latin typeface="Roboto" panose="02000000000000000000" pitchFamily="2" charset="0"/>
                <a:ea typeface="Roboto" panose="02000000000000000000" pitchFamily="2" charset="0"/>
              </a:rPr>
              <a:t>. November</a:t>
            </a:r>
            <a:r>
              <a:rPr lang="de-DE" sz="1400" baseline="0">
                <a:latin typeface="Roboto" panose="02000000000000000000" pitchFamily="2" charset="0"/>
                <a:ea typeface="Roboto" panose="02000000000000000000" pitchFamily="2" charset="0"/>
              </a:rPr>
              <a:t> 2025</a:t>
            </a:r>
            <a:r>
              <a:rPr lang="de-DE" sz="1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Arial" charset="0"/>
              </a:rPr>
              <a:t> ∙ Softwareengineering WS25/26 </a:t>
            </a:r>
            <a:endParaRPr lang="de-DE" sz="1400" kern="12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Arial" charset="0"/>
            </a:endParaRPr>
          </a:p>
        </p:txBody>
      </p:sp>
      <p:pic>
        <p:nvPicPr>
          <p:cNvPr id="10" name="Grafik 9" title="Logo der TU Chemnitz mit Bezug zur Kulturhauptstadt 202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89" y="152400"/>
            <a:ext cx="785406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935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4" r:id="rId2"/>
    <p:sldLayoutId id="2147483755" r:id="rId3"/>
    <p:sldLayoutId id="2147483756" r:id="rId4"/>
    <p:sldLayoutId id="2147483719" r:id="rId5"/>
    <p:sldLayoutId id="214748375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b="1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6" userDrawn="1">
          <p15:clr>
            <a:srgbClr val="9FCC3B"/>
          </p15:clr>
        </p15:guide>
        <p15:guide id="2" orient="horz" pos="391" userDrawn="1">
          <p15:clr>
            <a:srgbClr val="9FCC3B"/>
          </p15:clr>
        </p15:guide>
        <p15:guide id="3" pos="846" userDrawn="1">
          <p15:clr>
            <a:srgbClr val="9FCC3B"/>
          </p15:clr>
        </p15:guide>
        <p15:guide id="4" pos="121" userDrawn="1">
          <p15:clr>
            <a:srgbClr val="000000"/>
          </p15:clr>
        </p15:guide>
        <p15:guide id="5" pos="733" userDrawn="1">
          <p15:clr>
            <a:srgbClr val="9FCC3B"/>
          </p15:clr>
        </p15:guide>
        <p15:guide id="6" pos="619" userDrawn="1">
          <p15:clr>
            <a:srgbClr val="9FCC3B"/>
          </p15:clr>
        </p15:guide>
        <p15:guide id="7" pos="7559" userDrawn="1">
          <p15:clr>
            <a:srgbClr val="000000"/>
          </p15:clr>
        </p15:guide>
        <p15:guide id="8" orient="horz" pos="572" userDrawn="1">
          <p15:clr>
            <a:srgbClr val="000000"/>
          </p15:clr>
        </p15:guide>
        <p15:guide id="9" orient="horz" pos="3997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70137" y="427405"/>
            <a:ext cx="9504363" cy="685702"/>
          </a:xfrm>
        </p:spPr>
        <p:txBody>
          <a:bodyPr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de-DE" sz="2000"/>
              <a:t>Softwarepraktikum WiSe 25/26</a:t>
            </a:r>
            <a:br>
              <a:rPr lang="de-DE" sz="2000"/>
            </a:br>
            <a:r>
              <a:rPr lang="de-DE" sz="3100"/>
              <a:t>Abschlusspräsentation – Gruppe 2</a:t>
            </a:r>
            <a:r>
              <a:rPr lang="de-DE" sz="2000"/>
              <a:t/>
            </a:r>
            <a:br>
              <a:rPr lang="de-DE" sz="2000"/>
            </a:br>
            <a:endParaRPr lang="de-DE" sz="2000"/>
          </a:p>
        </p:txBody>
      </p:sp>
      <p:pic>
        <p:nvPicPr>
          <p:cNvPr id="5" name="Grafik 4" descr="Ein Bild, das Entwurf, Zeichnung, Darstellung, Cartoon enthält.&#10;&#10;KI-generierte Inhalte können fehlerhaft sein.">
            <a:extLst>
              <a:ext uri="{FF2B5EF4-FFF2-40B4-BE49-F238E27FC236}">
                <a16:creationId xmlns:a16="http://schemas.microsoft.com/office/drawing/2014/main" xmlns="" id="{2D86BD59-AF69-AAA8-F4B8-CD82258066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674"/>
          <a:stretch>
            <a:fillRect/>
          </a:stretch>
        </p:blipFill>
        <p:spPr>
          <a:xfrm>
            <a:off x="3618396" y="1570595"/>
            <a:ext cx="4955207" cy="48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321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1CC1E08-C9D7-7C78-5E00-573CB3DA90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227B0E8-F345-8F46-F54B-A9F2495B4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Vereinfachte Datenerfassung</a:t>
            </a:r>
          </a:p>
        </p:txBody>
      </p:sp>
      <p:pic>
        <p:nvPicPr>
          <p:cNvPr id="4" name="Grafik 3" descr="Ein Bild, das Text, Screenshot, Schrift, Logo enthält.&#10;&#10;KI-generierte Inhalte können fehlerhaft sein.">
            <a:extLst>
              <a:ext uri="{FF2B5EF4-FFF2-40B4-BE49-F238E27FC236}">
                <a16:creationId xmlns:a16="http://schemas.microsoft.com/office/drawing/2014/main" xmlns="" id="{B37349BA-6FFF-9E7A-7D07-C24FAC07F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92" y="1895261"/>
            <a:ext cx="11403016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3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4F7CB70-C765-E6D0-88A0-37CBDD8BD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Automatische Statistik-Erstellung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B86B498E-9901-1E29-2055-3CF15DD3999A}"/>
              </a:ext>
            </a:extLst>
          </p:cNvPr>
          <p:cNvSpPr txBox="1"/>
          <p:nvPr/>
        </p:nvSpPr>
        <p:spPr>
          <a:xfrm>
            <a:off x="994226" y="5026183"/>
            <a:ext cx="4564745" cy="523220"/>
          </a:xfrm>
          <a:prstGeom prst="rect">
            <a:avLst/>
          </a:prstGeom>
          <a:ln>
            <a:solidFill>
              <a:srgbClr val="E7EBF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2800"/>
              <a:t>Input: Fall- und Anfragedaten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E4FA5756-A16F-016D-6151-1F2498531185}"/>
              </a:ext>
            </a:extLst>
          </p:cNvPr>
          <p:cNvSpPr txBox="1"/>
          <p:nvPr/>
        </p:nvSpPr>
        <p:spPr>
          <a:xfrm>
            <a:off x="6792684" y="5026183"/>
            <a:ext cx="4564745" cy="523220"/>
          </a:xfrm>
          <a:prstGeom prst="rect">
            <a:avLst/>
          </a:prstGeom>
          <a:ln>
            <a:solidFill>
              <a:srgbClr val="E7EBF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2800"/>
              <a:t>Output: Exportdatei</a:t>
            </a:r>
          </a:p>
        </p:txBody>
      </p:sp>
      <p:pic>
        <p:nvPicPr>
          <p:cNvPr id="1026" name="Picture 2" descr="309 Tausend Personal Data Icon lizenzfreie Bilder, Stockfotos und Aufnahmen  | Shutterstock">
            <a:extLst>
              <a:ext uri="{FF2B5EF4-FFF2-40B4-BE49-F238E27FC236}">
                <a16:creationId xmlns:a16="http://schemas.microsoft.com/office/drawing/2014/main" xmlns="" id="{07EE30F5-C77D-7EC7-AF35-E73871B8DD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70" b="7356"/>
          <a:stretch>
            <a:fillRect/>
          </a:stretch>
        </p:blipFill>
        <p:spPr bwMode="auto">
          <a:xfrm>
            <a:off x="786161" y="1831816"/>
            <a:ext cx="2808004" cy="2587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ektorsymbol für die Datenverarbeitung: Stock-Vektorgrafik (Lizenzfrei)  624577427 | Shutterstock">
            <a:extLst>
              <a:ext uri="{FF2B5EF4-FFF2-40B4-BE49-F238E27FC236}">
                <a16:creationId xmlns:a16="http://schemas.microsoft.com/office/drawing/2014/main" xmlns="" id="{290D7A0D-2B39-07E7-32CB-11DDC8C27B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556"/>
          <a:stretch>
            <a:fillRect/>
          </a:stretch>
        </p:blipFill>
        <p:spPr bwMode="auto">
          <a:xfrm>
            <a:off x="4527528" y="1304233"/>
            <a:ext cx="3136943" cy="3038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tatistik Symbol Design 20121868 Vektor Kunst bei Vecteezy">
            <a:extLst>
              <a:ext uri="{FF2B5EF4-FFF2-40B4-BE49-F238E27FC236}">
                <a16:creationId xmlns:a16="http://schemas.microsoft.com/office/drawing/2014/main" xmlns="" id="{AF3DD7FC-CA1C-2B10-AFD0-AF64C27A8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0336" y="1831815"/>
            <a:ext cx="2507093" cy="2507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feil: nach rechts 7">
            <a:extLst>
              <a:ext uri="{FF2B5EF4-FFF2-40B4-BE49-F238E27FC236}">
                <a16:creationId xmlns:a16="http://schemas.microsoft.com/office/drawing/2014/main" xmlns="" id="{6E7485EB-2DB4-3172-F659-445025B4A459}"/>
              </a:ext>
            </a:extLst>
          </p:cNvPr>
          <p:cNvSpPr/>
          <p:nvPr/>
        </p:nvSpPr>
        <p:spPr>
          <a:xfrm>
            <a:off x="3445392" y="28430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xmlns="" id="{A58677F5-E6F2-6389-5724-FA3CBE940F01}"/>
              </a:ext>
            </a:extLst>
          </p:cNvPr>
          <p:cNvSpPr/>
          <p:nvPr/>
        </p:nvSpPr>
        <p:spPr>
          <a:xfrm>
            <a:off x="7871928" y="28430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1676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D6CB229-7C7F-BCA1-BA37-F1A5103C9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4996B15-152E-418C-A4F0-9B903916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Umsetzung</a:t>
            </a:r>
          </a:p>
        </p:txBody>
      </p:sp>
      <p:pic>
        <p:nvPicPr>
          <p:cNvPr id="4" name="Grafik 3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xmlns="" id="{F45E29AC-CC43-B1CF-B2DD-FB3A587CE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647" y="1023334"/>
            <a:ext cx="9256706" cy="516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065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CD7C216-8BA9-F907-FCF8-DCF43F810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8613981-9DB3-0178-5AE0-277F59892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Umsetzung</a:t>
            </a:r>
          </a:p>
        </p:txBody>
      </p:sp>
      <p:pic>
        <p:nvPicPr>
          <p:cNvPr id="5" name="Grafik 4" descr="Ein Bild, das Text, Screenshot, Schrift, Design enthält.&#10;&#10;KI-generierte Inhalte können fehlerhaft sein.">
            <a:extLst>
              <a:ext uri="{FF2B5EF4-FFF2-40B4-BE49-F238E27FC236}">
                <a16:creationId xmlns:a16="http://schemas.microsoft.com/office/drawing/2014/main" xmlns="" id="{D4D0D881-3BA7-DEBC-5501-4AE1E98F7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903" y="839369"/>
            <a:ext cx="10345237" cy="544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458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F0A8B51-BB5F-DAF6-23CC-6979CF34F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B545C56-07A7-C9A2-4365-5F920E34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Live-Demo</a:t>
            </a:r>
          </a:p>
        </p:txBody>
      </p:sp>
      <p:pic>
        <p:nvPicPr>
          <p:cNvPr id="2050" name="Picture 2" descr="Web-apps - Kostenlose multimedia-Icons">
            <a:extLst>
              <a:ext uri="{FF2B5EF4-FFF2-40B4-BE49-F238E27FC236}">
                <a16:creationId xmlns:a16="http://schemas.microsoft.com/office/drawing/2014/main" xmlns="" id="{73DC53E6-DC68-BE8D-C000-3FB05642AF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429" y="758371"/>
            <a:ext cx="5762171" cy="576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3947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7F4E51D-A302-C1AA-3F3F-46BFE7947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8DE99B7-4596-ADCB-2F7C-ED128D460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Herausforderungen</a:t>
            </a:r>
          </a:p>
        </p:txBody>
      </p:sp>
      <p:pic>
        <p:nvPicPr>
          <p:cNvPr id="4" name="Picture 2" descr="Seminar „Statistiken richtig lesen und interpretieren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241" y="1191485"/>
            <a:ext cx="8229599" cy="4834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625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8595CA33-CE08-0970-364E-A5AA4B62D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7531A871-F166-F3EC-E0E2-764883334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Mögliche Weiterentwicklungen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850" y="1224736"/>
            <a:ext cx="8086550" cy="477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0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A58F192-8F94-08BB-B097-DA0DC1E6D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5BCD9F5-F2C6-36C4-BB8A-271A879DD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Fazit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734" y="1174692"/>
            <a:ext cx="8695113" cy="489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195782"/>
      </p:ext>
    </p:extLst>
  </p:cSld>
  <p:clrMapOvr>
    <a:masterClrMapping/>
  </p:clrMapOvr>
</p:sld>
</file>

<file path=ppt/theme/theme1.xml><?xml version="1.0" encoding="utf-8"?>
<a:theme xmlns:a="http://schemas.openxmlformats.org/drawingml/2006/main" name="TUC Startfolie">
  <a:themeElements>
    <a:clrScheme name="Benutzerdefiniert 1">
      <a:dk1>
        <a:srgbClr val="000000"/>
      </a:dk1>
      <a:lt1>
        <a:srgbClr val="FFFFFF"/>
      </a:lt1>
      <a:dk2>
        <a:srgbClr val="7F7F7F"/>
      </a:dk2>
      <a:lt2>
        <a:srgbClr val="FFFFFF"/>
      </a:lt2>
      <a:accent1>
        <a:srgbClr val="005F50"/>
      </a:accent1>
      <a:accent2>
        <a:srgbClr val="4A8246"/>
      </a:accent2>
      <a:accent3>
        <a:srgbClr val="00C6A7"/>
      </a:accent3>
      <a:accent4>
        <a:srgbClr val="F2F2F2"/>
      </a:accent4>
      <a:accent5>
        <a:srgbClr val="92D050"/>
      </a:accent5>
      <a:accent6>
        <a:srgbClr val="00322A"/>
      </a:accent6>
      <a:hlink>
        <a:srgbClr val="005F50"/>
      </a:hlink>
      <a:folHlink>
        <a:srgbClr val="00AC8F"/>
      </a:folHlink>
    </a:clrScheme>
    <a:fontScheme name="4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äsentation4" id="{8E23E5B1-ED62-4819-9B36-298B6B0E6F18}" vid="{DB5A10D5-1650-48E2-8DB9-B470665AD63C}"/>
    </a:ext>
  </a:extLst>
</a:theme>
</file>

<file path=ppt/theme/theme2.xml><?xml version="1.0" encoding="utf-8"?>
<a:theme xmlns:a="http://schemas.openxmlformats.org/drawingml/2006/main" name="TUC Folgefolien ">
  <a:themeElements>
    <a:clrScheme name="Benutzerdefiniert 2">
      <a:dk1>
        <a:srgbClr val="000000"/>
      </a:dk1>
      <a:lt1>
        <a:srgbClr val="FFFFFF"/>
      </a:lt1>
      <a:dk2>
        <a:srgbClr val="7F7F7F"/>
      </a:dk2>
      <a:lt2>
        <a:srgbClr val="FFFFFF"/>
      </a:lt2>
      <a:accent1>
        <a:srgbClr val="005F50"/>
      </a:accent1>
      <a:accent2>
        <a:srgbClr val="4A8246"/>
      </a:accent2>
      <a:accent3>
        <a:srgbClr val="00C6A7"/>
      </a:accent3>
      <a:accent4>
        <a:srgbClr val="F2F2F2"/>
      </a:accent4>
      <a:accent5>
        <a:srgbClr val="92D050"/>
      </a:accent5>
      <a:accent6>
        <a:srgbClr val="00322A"/>
      </a:accent6>
      <a:hlink>
        <a:srgbClr val="005F50"/>
      </a:hlink>
      <a:folHlink>
        <a:srgbClr val="00AC8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" id="{8E23E5B1-ED62-4819-9B36-298B6B0E6F18}" vid="{AAFD04C6-EAA1-4087-BFE9-807DE0C284A0}"/>
    </a:ext>
  </a:extLst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INFO_KH</Template>
  <TotalTime>0</TotalTime>
  <Words>23</Words>
  <Application>Microsoft Office PowerPoint</Application>
  <PresentationFormat>Breitbild</PresentationFormat>
  <Paragraphs>12</Paragraphs>
  <Slides>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Calibri</vt:lpstr>
      <vt:lpstr>Roboto</vt:lpstr>
      <vt:lpstr>Arial</vt:lpstr>
      <vt:lpstr>TUC Startfolie</vt:lpstr>
      <vt:lpstr>TUC Folgefolien </vt:lpstr>
      <vt:lpstr>Softwarepraktikum WiSe 25/26 Abschlusspräsentation – Gruppe 2 </vt:lpstr>
      <vt:lpstr>Vereinfachte Datenerfassung</vt:lpstr>
      <vt:lpstr>Automatische Statistik-Erstellung</vt:lpstr>
      <vt:lpstr>Umsetzung</vt:lpstr>
      <vt:lpstr>Umsetzung</vt:lpstr>
      <vt:lpstr>Live-Demo</vt:lpstr>
      <vt:lpstr>Herausforderungen</vt:lpstr>
      <vt:lpstr>Mögliche Weiterentwicklungen</vt:lpstr>
      <vt:lpstr>Fazit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Softwarepraktikum WiSe 25/26 Abschlusspräsentation – Gruppe 2 </dc:title>
  <dc:subject/>
  <dc:creator>Lucy Stahr</dc:creator>
  <cp:keywords/>
  <dc:description/>
  <cp:lastModifiedBy>Nutzer</cp:lastModifiedBy>
  <cp:revision>60</cp:revision>
  <cp:lastPrinted>2015-10-30T11:33:42Z</cp:lastPrinted>
  <dcterms:created xsi:type="dcterms:W3CDTF">2025-10-24T15:32:09Z</dcterms:created>
  <dcterms:modified xsi:type="dcterms:W3CDTF">2026-02-17T21:18:14Z</dcterms:modified>
  <cp:category>Corporate Design der TU Chemnitz</cp:category>
</cp:coreProperties>
</file>

<file path=docProps/thumbnail.jpeg>
</file>